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379" r:id="rId4"/>
    <p:sldId id="387" r:id="rId5"/>
    <p:sldId id="394" r:id="rId6"/>
    <p:sldId id="395" r:id="rId7"/>
    <p:sldId id="396" r:id="rId8"/>
    <p:sldId id="397" r:id="rId9"/>
    <p:sldId id="391" r:id="rId10"/>
    <p:sldId id="376" r:id="rId11"/>
    <p:sldId id="369" r:id="rId12"/>
    <p:sldId id="34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88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C50153-F57C-934E-B768-29EDB13F7029}"/>
              </a:ext>
            </a:extLst>
          </p:cNvPr>
          <p:cNvPicPr/>
          <p:nvPr userDrawn="1"/>
        </p:nvPicPr>
        <p:blipFill rotWithShape="1">
          <a:blip r:embed="rId2"/>
          <a:srcRect l="18198" t="28642" r="15234" b="8118"/>
          <a:stretch/>
        </p:blipFill>
        <p:spPr>
          <a:xfrm>
            <a:off x="11338386" y="6271825"/>
            <a:ext cx="727710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ZxzewVTDas0" TargetMode="External"/><Relationship Id="rId4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9AC86F-7F43-3846-9FC4-F8D899E80049}"/>
              </a:ext>
            </a:extLst>
          </p:cNvPr>
          <p:cNvSpPr txBox="1"/>
          <p:nvPr/>
        </p:nvSpPr>
        <p:spPr>
          <a:xfrm>
            <a:off x="9976111" y="6488458"/>
            <a:ext cx="247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31470" y="1203648"/>
            <a:ext cx="52087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Complete the activity sheet to the right.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Remember an </a:t>
            </a:r>
            <a:r>
              <a:rPr lang="en-GB" sz="2800" b="1" dirty="0">
                <a:latin typeface="+mj-lt"/>
              </a:rPr>
              <a:t>‘emergency’ </a:t>
            </a:r>
            <a:r>
              <a:rPr lang="en-GB" sz="2800" dirty="0">
                <a:solidFill>
                  <a:schemeClr val="dk1"/>
                </a:solidFill>
                <a:latin typeface="+mj-lt"/>
              </a:rPr>
              <a:t>is a situation where there is a serious risk to someone’s health, to property or the environment. </a:t>
            </a:r>
          </a:p>
          <a:p>
            <a:endParaRPr lang="en-GB" sz="2800" dirty="0">
              <a:latin typeface="+mj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41DAA-F2AE-6D43-BF55-924B1799998A}"/>
              </a:ext>
            </a:extLst>
          </p:cNvPr>
          <p:cNvSpPr txBox="1">
            <a:spLocks/>
          </p:cNvSpPr>
          <p:nvPr/>
        </p:nvSpPr>
        <p:spPr>
          <a:xfrm>
            <a:off x="331470" y="238588"/>
            <a:ext cx="1984347" cy="7200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Activity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0DF9DD-2186-2C45-8E6D-397783A6ED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297" y="126429"/>
            <a:ext cx="4503677" cy="6371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095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9029" y="1247670"/>
            <a:ext cx="7432675" cy="3108543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What is an emergency?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Who can help us in an emergency?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What number do we dial for emergency services?</a:t>
            </a:r>
          </a:p>
          <a:p>
            <a:endParaRPr lang="en-AU" sz="2800" dirty="0">
              <a:latin typeface="+mj-lt"/>
            </a:endParaRPr>
          </a:p>
          <a:p>
            <a:endParaRPr lang="en-GB" sz="2800" dirty="0"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152400" y="4588221"/>
            <a:ext cx="1188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who you should call in an emergency and what phone you should use.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751A44-9F4B-B042-9A09-932E0E7A57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74067">
            <a:off x="8376830" y="1167104"/>
            <a:ext cx="3259030" cy="125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108839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F8ACEC-1CD0-EC46-8D9F-AC0802DC8F50}"/>
              </a:ext>
            </a:extLst>
          </p:cNvPr>
          <p:cNvSpPr txBox="1"/>
          <p:nvPr/>
        </p:nvSpPr>
        <p:spPr>
          <a:xfrm>
            <a:off x="179997" y="2045047"/>
            <a:ext cx="5808427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Learning Intentions: </a:t>
            </a:r>
          </a:p>
          <a:p>
            <a:endParaRPr lang="en-GB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understand what an emergency is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know what number to call in an emergency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know what some emergency services do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6DA273-56E7-4645-A710-2A6D6123C6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6480" y="2473178"/>
            <a:ext cx="2745442" cy="17570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3D1708-0F38-B24E-964F-CAAC039620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6752" y="4221978"/>
            <a:ext cx="3005870" cy="14882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CDDB36-782C-A943-9236-10F3A739F9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1713" y="2696441"/>
            <a:ext cx="2677911" cy="103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369544"/>
              </p:ext>
            </p:extLst>
          </p:nvPr>
        </p:nvGraphicFramePr>
        <p:xfrm>
          <a:off x="324649" y="1937981"/>
          <a:ext cx="4806909" cy="3017520"/>
        </p:xfrm>
        <a:graphic>
          <a:graphicData uri="http://schemas.openxmlformats.org/drawingml/2006/table">
            <a:tbl>
              <a:tblPr/>
              <a:tblGrid>
                <a:gridCol w="4806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27545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An </a:t>
                      </a:r>
                      <a:r>
                        <a:rPr lang="en-GB" sz="24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emergency</a:t>
                      </a:r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is a situation where there is a serious risk to someone’s health, to property or the environment. 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It is important that we take some kind of action depending on the situation. 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32003" y="365123"/>
            <a:ext cx="65152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is an emergency?</a:t>
            </a:r>
            <a:endParaRPr lang="en-GB" sz="4800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65E12E-223B-474F-A908-9EE33F612C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9732" y="1318040"/>
            <a:ext cx="2545975" cy="22463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8002773-2C18-8644-BD28-BD737E8E44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9907" y="2784388"/>
            <a:ext cx="3322160" cy="34550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49F1FC-CF3B-B14D-9251-068A944DC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591" y="449386"/>
            <a:ext cx="1244600" cy="112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7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263401" y="165467"/>
            <a:ext cx="679524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Emergency or Not? </a:t>
            </a:r>
            <a:endParaRPr lang="en-GB" sz="6600" dirty="0"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21565B-7EF1-8946-A772-A39D0B56D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885243"/>
              </p:ext>
            </p:extLst>
          </p:nvPr>
        </p:nvGraphicFramePr>
        <p:xfrm>
          <a:off x="5056095" y="1923750"/>
          <a:ext cx="5002306" cy="822960"/>
        </p:xfrm>
        <a:graphic>
          <a:graphicData uri="http://schemas.openxmlformats.org/drawingml/2006/table">
            <a:tbl>
              <a:tblPr/>
              <a:tblGrid>
                <a:gridCol w="5002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 child fell over at school in the playground and grazed their knee. </a:t>
                      </a:r>
                      <a:endParaRPr lang="en-AU" sz="24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E3AD0AC3-D1BA-3B42-B112-62FFA375A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295679"/>
              </p:ext>
            </p:extLst>
          </p:nvPr>
        </p:nvGraphicFramePr>
        <p:xfrm>
          <a:off x="263401" y="1930063"/>
          <a:ext cx="4339079" cy="2529840"/>
        </p:xfrm>
        <a:graphic>
          <a:graphicData uri="http://schemas.openxmlformats.org/drawingml/2006/table">
            <a:tbl>
              <a:tblPr/>
              <a:tblGrid>
                <a:gridCol w="4339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9698">
                <a:tc>
                  <a:txBody>
                    <a:bodyPr/>
                    <a:lstStyle/>
                    <a:p>
                      <a:pPr algn="l"/>
                      <a:r>
                        <a:rPr lang="en-GB" sz="32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Decide if you think the following events are an emergency or not. </a:t>
                      </a:r>
                    </a:p>
                    <a:p>
                      <a:pPr algn="l"/>
                      <a:endParaRPr lang="en-GB" sz="32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32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Discuss with your class.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487866EC-ED16-8847-824A-66C17E203D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5497" y="1273463"/>
            <a:ext cx="1805492" cy="2353022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DC56C2E-05E4-2B48-8CF9-6D2741DF65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726806"/>
              </p:ext>
            </p:extLst>
          </p:nvPr>
        </p:nvGraphicFramePr>
        <p:xfrm>
          <a:off x="5056095" y="4813137"/>
          <a:ext cx="5002306" cy="822960"/>
        </p:xfrm>
        <a:graphic>
          <a:graphicData uri="http://schemas.openxmlformats.org/drawingml/2006/table">
            <a:tbl>
              <a:tblPr/>
              <a:tblGrid>
                <a:gridCol w="5002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24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 fire has started in a classroom in the school. </a:t>
                      </a:r>
                      <a:endParaRPr lang="en-AU" sz="24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9564EDA7-3591-5749-A554-0243A7BE73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2724" y="4151266"/>
            <a:ext cx="1371038" cy="189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27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66339" y="152889"/>
            <a:ext cx="55397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Who should you call in an emergency?</a:t>
            </a:r>
            <a:endParaRPr lang="en-GB" sz="4800" dirty="0"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21565B-7EF1-8946-A772-A39D0B56D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387251"/>
              </p:ext>
            </p:extLst>
          </p:nvPr>
        </p:nvGraphicFramePr>
        <p:xfrm>
          <a:off x="5951219" y="779040"/>
          <a:ext cx="2639538" cy="701040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4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Police</a:t>
                      </a:r>
                      <a:endParaRPr lang="en-AU" sz="4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E3AD0AC3-D1BA-3B42-B112-62FFA375A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099596"/>
              </p:ext>
            </p:extLst>
          </p:nvPr>
        </p:nvGraphicFramePr>
        <p:xfrm>
          <a:off x="666668" y="2090586"/>
          <a:ext cx="4339079" cy="2651760"/>
        </p:xfrm>
        <a:graphic>
          <a:graphicData uri="http://schemas.openxmlformats.org/drawingml/2006/table">
            <a:tbl>
              <a:tblPr/>
              <a:tblGrid>
                <a:gridCol w="4339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9698">
                <a:tc>
                  <a:txBody>
                    <a:bodyPr/>
                    <a:lstStyle/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Depending on the emergency there are certain people we can call to help us. These people are trained to help us in emergency situations. </a:t>
                      </a:r>
                    </a:p>
                    <a:p>
                      <a:pPr algn="l"/>
                      <a:endParaRPr lang="en-GB" sz="2400" b="0" i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400" b="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The number we need to call is…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2473F49-51E0-504E-8260-37C828957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486904"/>
              </p:ext>
            </p:extLst>
          </p:nvPr>
        </p:nvGraphicFramePr>
        <p:xfrm>
          <a:off x="5951219" y="2972229"/>
          <a:ext cx="2639538" cy="701040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4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Paramedics</a:t>
                      </a:r>
                      <a:endParaRPr lang="en-AU" sz="4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1E9377E-8339-2E41-AF98-FB3870D90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238443"/>
              </p:ext>
            </p:extLst>
          </p:nvPr>
        </p:nvGraphicFramePr>
        <p:xfrm>
          <a:off x="5951219" y="4965491"/>
          <a:ext cx="2903222" cy="701040"/>
        </p:xfrm>
        <a:graphic>
          <a:graphicData uri="http://schemas.openxmlformats.org/drawingml/2006/table">
            <a:tbl>
              <a:tblPr/>
              <a:tblGrid>
                <a:gridCol w="2903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4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Fire Fighters</a:t>
                      </a:r>
                      <a:endParaRPr lang="en-AU" sz="4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2C20ABE-1CF4-F24E-B578-01C75C4EAD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4441" y="2617282"/>
            <a:ext cx="2745442" cy="17570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CBDFD7-D358-934A-9339-4290CE136B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32163" y="4679516"/>
            <a:ext cx="3005870" cy="14882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5092DE3-C982-684E-99AC-C04575F7BF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4441" y="486304"/>
            <a:ext cx="3162005" cy="1218316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A23FC53-E843-BE49-BF14-5EE304F3AC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99524"/>
              </p:ext>
            </p:extLst>
          </p:nvPr>
        </p:nvGraphicFramePr>
        <p:xfrm>
          <a:off x="1810870" y="4965491"/>
          <a:ext cx="1290918" cy="970833"/>
        </p:xfrm>
        <a:graphic>
          <a:graphicData uri="http://schemas.openxmlformats.org/drawingml/2006/table">
            <a:tbl>
              <a:tblPr/>
              <a:tblGrid>
                <a:gridCol w="1290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70833">
                <a:tc>
                  <a:txBody>
                    <a:bodyPr/>
                    <a:lstStyle/>
                    <a:p>
                      <a:pPr algn="l"/>
                      <a:r>
                        <a:rPr lang="en-GB" sz="5400" b="1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999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34161F1-AE7B-1D47-9EC5-6590D2C3FC8D}"/>
              </a:ext>
            </a:extLst>
          </p:cNvPr>
          <p:cNvSpPr txBox="1"/>
          <p:nvPr/>
        </p:nvSpPr>
        <p:spPr>
          <a:xfrm>
            <a:off x="3101788" y="6334780"/>
            <a:ext cx="6418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Check out this video on how to call 999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8118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21565B-7EF1-8946-A772-A39D0B56D8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813936"/>
              </p:ext>
            </p:extLst>
          </p:nvPr>
        </p:nvGraphicFramePr>
        <p:xfrm>
          <a:off x="644113" y="476001"/>
          <a:ext cx="2639538" cy="701040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4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Police</a:t>
                      </a:r>
                      <a:endParaRPr lang="en-AU" sz="4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8518BA0-347E-A443-B5B9-6EBD28FE045A}"/>
              </a:ext>
            </a:extLst>
          </p:cNvPr>
          <p:cNvSpPr txBox="1"/>
          <p:nvPr/>
        </p:nvSpPr>
        <p:spPr>
          <a:xfrm>
            <a:off x="143435" y="1595718"/>
            <a:ext cx="661595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dk1"/>
                </a:solidFill>
                <a:latin typeface="+mj-lt"/>
              </a:rPr>
              <a:t>The police can help in different ways:</a:t>
            </a:r>
          </a:p>
          <a:p>
            <a:endParaRPr 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1 – They help to stop crime e.g. catch a criminal who has stolen something. </a:t>
            </a:r>
          </a:p>
          <a:p>
            <a:endParaRPr 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2 – They protect us and our property </a:t>
            </a:r>
          </a:p>
          <a:p>
            <a:endParaRPr 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3 – They manage traffic and road safety</a:t>
            </a:r>
          </a:p>
          <a:p>
            <a:r>
              <a:rPr lang="en-US" sz="2800" dirty="0">
                <a:latin typeface="+mj-lt"/>
              </a:rPr>
              <a:t> </a:t>
            </a:r>
          </a:p>
          <a:p>
            <a:r>
              <a:rPr lang="en-US" sz="2800" dirty="0">
                <a:latin typeface="+mj-lt"/>
              </a:rPr>
              <a:t>4 – They can also give first aid if they have to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05F350D-97DC-F04F-9282-3EA674B355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6163" y="4123763"/>
            <a:ext cx="3862402" cy="20618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B98592C-7013-BB45-B57E-A42A7A0174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4281" y="476001"/>
            <a:ext cx="2366683" cy="27818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7E02DC2-14DC-3E43-BF33-9D0F865D38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7136" y="1030278"/>
            <a:ext cx="3574864" cy="242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05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2473F49-51E0-504E-8260-37C828957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45498"/>
              </p:ext>
            </p:extLst>
          </p:nvPr>
        </p:nvGraphicFramePr>
        <p:xfrm>
          <a:off x="608254" y="264889"/>
          <a:ext cx="2639538" cy="701040"/>
        </p:xfrm>
        <a:graphic>
          <a:graphicData uri="http://schemas.openxmlformats.org/drawingml/2006/table">
            <a:tbl>
              <a:tblPr/>
              <a:tblGrid>
                <a:gridCol w="2639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4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Paramedics</a:t>
                      </a:r>
                      <a:endParaRPr lang="en-AU" sz="4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BB3F6AF-2416-4148-BEEA-0FC139EE3F2D}"/>
              </a:ext>
            </a:extLst>
          </p:cNvPr>
          <p:cNvSpPr txBox="1"/>
          <p:nvPr/>
        </p:nvSpPr>
        <p:spPr>
          <a:xfrm>
            <a:off x="143434" y="1178523"/>
            <a:ext cx="747387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dk1"/>
                </a:solidFill>
                <a:latin typeface="+mj-lt"/>
              </a:rPr>
              <a:t>The paramedics can help in different ways:</a:t>
            </a:r>
          </a:p>
          <a:p>
            <a:endParaRPr lang="en-US" sz="2800" dirty="0">
              <a:latin typeface="+mj-lt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They provide life saving first aid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+mj-lt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 They provide medical support to those in need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+mj-lt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They transport people to the hospital in an ambulance 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2800" dirty="0">
              <a:latin typeface="+mj-lt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They clean and sterilize equipment so it is safe to use</a:t>
            </a:r>
          </a:p>
          <a:p>
            <a:endParaRPr lang="en-US" sz="2800" dirty="0">
              <a:latin typeface="+mj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F2591F2-0CE2-C841-B96C-2DB6218B2B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6518" y="264889"/>
            <a:ext cx="3801035" cy="26535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53EF680-9CAF-9E49-9C4D-04D55E5C09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5750" y="3263152"/>
            <a:ext cx="3891803" cy="273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9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1E9377E-8339-2E41-AF98-FB3870D90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982594"/>
              </p:ext>
            </p:extLst>
          </p:nvPr>
        </p:nvGraphicFramePr>
        <p:xfrm>
          <a:off x="637163" y="258124"/>
          <a:ext cx="2903222" cy="701040"/>
        </p:xfrm>
        <a:graphic>
          <a:graphicData uri="http://schemas.openxmlformats.org/drawingml/2006/table">
            <a:tbl>
              <a:tblPr/>
              <a:tblGrid>
                <a:gridCol w="2903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14">
                <a:tc>
                  <a:txBody>
                    <a:bodyPr/>
                    <a:lstStyle/>
                    <a:p>
                      <a:pPr algn="ctr"/>
                      <a:r>
                        <a:rPr lang="en-AU" sz="4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Fire Fighters</a:t>
                      </a:r>
                      <a:endParaRPr lang="en-AU" sz="40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424F41C-94BE-3140-8A2E-E51F68CCE603}"/>
              </a:ext>
            </a:extLst>
          </p:cNvPr>
          <p:cNvSpPr txBox="1"/>
          <p:nvPr/>
        </p:nvSpPr>
        <p:spPr>
          <a:xfrm>
            <a:off x="143434" y="1178523"/>
            <a:ext cx="701040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dk1"/>
                </a:solidFill>
                <a:latin typeface="+mj-lt"/>
              </a:rPr>
              <a:t>The fire fighters can help in different ways:</a:t>
            </a:r>
          </a:p>
          <a:p>
            <a:endParaRPr lang="en-US" sz="2800" dirty="0">
              <a:latin typeface="+mj-lt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>
                <a:latin typeface="+mj-lt"/>
              </a:rPr>
              <a:t>They put out fires!</a:t>
            </a:r>
          </a:p>
          <a:p>
            <a:pPr marL="457200" indent="-457200">
              <a:buFont typeface="Wingdings" pitchFamily="2" charset="2"/>
              <a:buChar char="Ø"/>
            </a:pPr>
            <a:endParaRPr lang="en-US" sz="2800" dirty="0">
              <a:latin typeface="+mj-lt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>
                <a:latin typeface="+mj-lt"/>
              </a:rPr>
              <a:t>They help with medical calls</a:t>
            </a:r>
          </a:p>
          <a:p>
            <a:pPr marL="457200" indent="-457200">
              <a:buFont typeface="Wingdings" pitchFamily="2" charset="2"/>
              <a:buChar char="Ø"/>
            </a:pPr>
            <a:endParaRPr lang="en-US" sz="2800" dirty="0">
              <a:latin typeface="+mj-lt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>
                <a:latin typeface="+mj-lt"/>
              </a:rPr>
              <a:t>They help with search and rescue missions</a:t>
            </a:r>
          </a:p>
          <a:p>
            <a:pPr marL="457200" indent="-457200">
              <a:buFont typeface="Wingdings" pitchFamily="2" charset="2"/>
              <a:buChar char="Ø"/>
            </a:pPr>
            <a:endParaRPr lang="en-US" sz="2800" dirty="0">
              <a:latin typeface="+mj-lt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>
                <a:latin typeface="+mj-lt"/>
              </a:rPr>
              <a:t>They check for fire safety in houses and buildings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703A37E-CF6C-284D-97DA-B899C83A98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8329" y="1391568"/>
            <a:ext cx="5038165" cy="347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62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97153" y="131751"/>
            <a:ext cx="67362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Other Emergency Helpers!</a:t>
            </a:r>
            <a:endParaRPr lang="en-GB" sz="48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7E1285-CFC9-1B4C-B928-F653B628D90B}"/>
              </a:ext>
            </a:extLst>
          </p:cNvPr>
          <p:cNvSpPr txBox="1"/>
          <p:nvPr/>
        </p:nvSpPr>
        <p:spPr>
          <a:xfrm>
            <a:off x="224909" y="1458526"/>
            <a:ext cx="6229677" cy="409342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Emergencies can occur in different places and you cannot always call </a:t>
            </a:r>
            <a:r>
              <a:rPr lang="en-GB" sz="3200" b="1" dirty="0">
                <a:latin typeface="+mj-lt"/>
              </a:rPr>
              <a:t>999</a:t>
            </a:r>
            <a:r>
              <a:rPr lang="en-GB" sz="2800" dirty="0">
                <a:latin typeface="+mj-lt"/>
              </a:rPr>
              <a:t>. You need to get your trusted adult, or find a safe stranger.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For example, if you are at the swimming pool and someone needed help because they couldn’t swim you will need to get the </a:t>
            </a:r>
            <a:r>
              <a:rPr lang="en-GB" sz="3200" b="1" dirty="0">
                <a:latin typeface="+mj-lt"/>
              </a:rPr>
              <a:t>lifeguard.</a:t>
            </a:r>
            <a:endParaRPr lang="en-GB" sz="2800" b="1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6723AF-28FA-2E4C-90E4-FCE9B4DB52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6211" y="3822382"/>
            <a:ext cx="3388659" cy="24742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9C64AB-E54F-D749-A81E-9A61690C10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3434" y="260378"/>
            <a:ext cx="3370729" cy="385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93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50094</TotalTime>
  <Words>518</Words>
  <Application>Microsoft Macintosh PowerPoint</Application>
  <PresentationFormat>Widescreen</PresentationFormat>
  <Paragraphs>78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Courier New</vt:lpstr>
      <vt:lpstr>Wingdings</vt:lpstr>
      <vt:lpstr>Retrospect</vt:lpstr>
      <vt:lpstr>PowerPoint Presentation</vt:lpstr>
      <vt:lpstr>Lesson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185</cp:revision>
  <dcterms:created xsi:type="dcterms:W3CDTF">2015-12-16T03:40:36Z</dcterms:created>
  <dcterms:modified xsi:type="dcterms:W3CDTF">2025-11-18T12:39:22Z</dcterms:modified>
</cp:coreProperties>
</file>